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sldIdLst>
    <p:sldId id="338" r:id="rId2"/>
    <p:sldId id="413" r:id="rId3"/>
    <p:sldId id="399" r:id="rId4"/>
    <p:sldId id="400" r:id="rId5"/>
    <p:sldId id="414" r:id="rId6"/>
    <p:sldId id="403" r:id="rId7"/>
    <p:sldId id="406" r:id="rId8"/>
    <p:sldId id="407" r:id="rId9"/>
    <p:sldId id="257" r:id="rId10"/>
    <p:sldId id="349" r:id="rId11"/>
    <p:sldId id="281" r:id="rId12"/>
    <p:sldId id="348" r:id="rId13"/>
    <p:sldId id="353" r:id="rId14"/>
    <p:sldId id="354" r:id="rId15"/>
    <p:sldId id="417" r:id="rId16"/>
    <p:sldId id="418" r:id="rId17"/>
    <p:sldId id="419" r:id="rId18"/>
    <p:sldId id="415" r:id="rId19"/>
    <p:sldId id="416" r:id="rId20"/>
    <p:sldId id="421" r:id="rId21"/>
    <p:sldId id="422" r:id="rId22"/>
    <p:sldId id="420" r:id="rId23"/>
    <p:sldId id="260" r:id="rId24"/>
    <p:sldId id="423" r:id="rId25"/>
    <p:sldId id="424" r:id="rId26"/>
    <p:sldId id="427" r:id="rId27"/>
    <p:sldId id="425" r:id="rId28"/>
    <p:sldId id="426" r:id="rId29"/>
    <p:sldId id="430" r:id="rId30"/>
    <p:sldId id="317" r:id="rId31"/>
    <p:sldId id="431" r:id="rId32"/>
    <p:sldId id="432" r:id="rId33"/>
    <p:sldId id="435" r:id="rId34"/>
    <p:sldId id="437" r:id="rId35"/>
    <p:sldId id="438" r:id="rId36"/>
    <p:sldId id="436" r:id="rId37"/>
    <p:sldId id="336" r:id="rId38"/>
    <p:sldId id="335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7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39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98B7F-2F57-AB48-A551-6BDE425214A7}" type="datetimeFigureOut">
              <a:rPr lang="en-US" smtClean="0"/>
              <a:t>3/12/12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517E0-1266-2040-B9F9-74D548D26F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143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6650" y="709613"/>
            <a:ext cx="4606925" cy="3455987"/>
          </a:xfrm>
          <a:solidFill>
            <a:srgbClr val="FFFFFF"/>
          </a:solidFill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Frutiger LT 45 Light" charset="0"/>
                <a:ea typeface="ＭＳ Ｐゴシック" charset="-128"/>
              </a:rPr>
              <a:t>For those of you who want to see ALL of it—the</a:t>
            </a:r>
            <a:r>
              <a:rPr lang="en-US" baseline="0" dirty="0" smtClean="0">
                <a:latin typeface="Frutiger LT 45 Light" charset="0"/>
                <a:ea typeface="ＭＳ Ｐゴシック" charset="-128"/>
              </a:rPr>
              <a:t> big, big picture…</a:t>
            </a:r>
            <a:endParaRPr lang="en-US" dirty="0" smtClean="0">
              <a:latin typeface="Frutiger LT 45 Light" charset="0"/>
              <a:ea typeface="ＭＳ Ｐゴシック" charset="-128"/>
            </a:endParaRPr>
          </a:p>
        </p:txBody>
      </p:sp>
      <p:sp>
        <p:nvSpPr>
          <p:cNvPr id="79876" name="Slide Number Placeholder 3"/>
          <p:cNvSpPr txBox="1">
            <a:spLocks noGrp="1"/>
          </p:cNvSpPr>
          <p:nvPr/>
        </p:nvSpPr>
        <p:spPr bwMode="auto">
          <a:xfrm>
            <a:off x="3865079" y="8635772"/>
            <a:ext cx="3015135" cy="508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094" tIns="44047" rIns="88094" bIns="44047" anchor="b">
            <a:prstTxWarp prst="textNoShape">
              <a:avLst/>
            </a:prstTxWarp>
          </a:bodyPr>
          <a:lstStyle/>
          <a:p>
            <a:pPr algn="r" defTabSz="879947"/>
            <a:fld id="{13E0DA0E-C3E7-BB45-91D5-8381C2831364}" type="slidenum">
              <a:rPr lang="en-US" sz="1200">
                <a:ea typeface="ＭＳ Ｐゴシック" charset="-128"/>
                <a:cs typeface="ＭＳ Ｐゴシック" charset="-128"/>
              </a:rPr>
              <a:pPr algn="r" defTabSz="879947"/>
              <a:t>8</a:t>
            </a:fld>
            <a:endParaRPr lang="en-US" sz="120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Guidelines: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make NO assumptions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set your limits/stand your ground (few rules, be consistent)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don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 take it personally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never attack the kid; always attack the behavior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get out of the warning system  (remind before—okay)</a:t>
            </a:r>
          </a:p>
          <a:p>
            <a:pPr>
              <a:lnSpc>
                <a:spcPct val="90000"/>
              </a:lnSpc>
              <a:buFontTx/>
              <a:buChar char="•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no mass punishment!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Steps: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Can come about in student discussion; teachers should analyze behavior for steps.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Model 100% correct; say it as you do it.  Options:  whole-part-whole or part-whole-part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As often as necessary.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Celebrate &amp; acknowledge rather reward extrinsically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Also 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seminar, clinic, retraining, do-over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85800" lvl="1" indent="-228600">
              <a:lnSpc>
                <a:spcPct val="90000"/>
              </a:lnSpc>
              <a:buFontTx/>
              <a:buChar char="•"/>
            </a:pPr>
            <a:r>
              <a:rPr lang="en-US">
                <a:latin typeface="Arial" charset="0"/>
                <a:ea typeface="ＭＳ Ｐゴシック" charset="0"/>
              </a:rPr>
              <a:t>Reteach on their valued time.</a:t>
            </a:r>
          </a:p>
          <a:p>
            <a:pPr marL="685800" lvl="1" indent="-228600">
              <a:lnSpc>
                <a:spcPct val="90000"/>
              </a:lnSpc>
              <a:buFontTx/>
              <a:buChar char="•"/>
            </a:pPr>
            <a:r>
              <a:rPr lang="en-US">
                <a:latin typeface="Arial" charset="0"/>
                <a:ea typeface="ＭＳ Ｐゴシック" charset="0"/>
              </a:rPr>
              <a:t>Take only time necessary to reteach.</a:t>
            </a:r>
          </a:p>
          <a:p>
            <a:pPr marL="685800" lvl="1" indent="-228600">
              <a:lnSpc>
                <a:spcPct val="90000"/>
              </a:lnSpc>
              <a:buFontTx/>
              <a:buChar char="•"/>
            </a:pPr>
            <a:r>
              <a:rPr lang="en-US">
                <a:latin typeface="Arial" charset="0"/>
                <a:ea typeface="ＭＳ Ｐゴシック" charset="0"/>
              </a:rPr>
              <a:t>Retrain everyday until they get it right.</a:t>
            </a:r>
          </a:p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6324" name="Footer Placehold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EIS 2010</a:t>
            </a:r>
          </a:p>
        </p:txBody>
      </p:sp>
      <p:sp>
        <p:nvSpPr>
          <p:cNvPr id="56325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6E8CF6B-F79D-9E41-859B-A5D556755C45}" type="slidenum">
              <a:rPr lang="en-US" sz="1200"/>
              <a:pPr eaLnBrk="1" hangingPunct="1"/>
              <a:t>14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2E7501B-01FC-CB41-8FA3-7164F4D4F013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573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4213"/>
            <a:ext cx="4570412" cy="3429000"/>
          </a:xfrm>
          <a:solidFill>
            <a:srgbClr val="FFFFFF"/>
          </a:solidFill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33689D9-F113-8641-A916-65F90DF0D6A4}" type="slidenum">
              <a:rPr lang="en-US" sz="1200"/>
              <a:pPr/>
              <a:t>27</a:t>
            </a:fld>
            <a:endParaRPr lang="en-US" sz="1200"/>
          </a:p>
        </p:txBody>
      </p:sp>
      <p:sp>
        <p:nvSpPr>
          <p:cNvPr id="5837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solidFill>
            <a:srgbClr val="FFFFFF"/>
          </a:solidFill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3451082-0A76-D148-99EC-7F5E3B13098F}" type="slidenum">
              <a:rPr lang="en-US" sz="1200"/>
              <a:pPr/>
              <a:t>28</a:t>
            </a:fld>
            <a:endParaRPr lang="en-US" sz="1200"/>
          </a:p>
        </p:txBody>
      </p:sp>
      <p:sp>
        <p:nvSpPr>
          <p:cNvPr id="593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solidFill>
            <a:srgbClr val="FFFFFF"/>
          </a:solidFill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F8C-A6DD-F645-9E4C-01006CE81BAF}" type="datetimeFigureOut">
              <a:rPr lang="en-US" smtClean="0"/>
              <a:t>3/12/12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D503-CCCA-0D4D-B802-F37082AA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60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F8C-A6DD-F645-9E4C-01006CE81BAF}" type="datetimeFigureOut">
              <a:rPr lang="en-US" smtClean="0"/>
              <a:t>3/12/12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D503-CCCA-0D4D-B802-F37082AA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63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F8C-A6DD-F645-9E4C-01006CE81BAF}" type="datetimeFigureOut">
              <a:rPr lang="en-US" smtClean="0"/>
              <a:t>3/12/12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D503-CCCA-0D4D-B802-F37082AA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39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8E5776-34D6-8548-975D-B160590131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54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3438" y="1752600"/>
            <a:ext cx="3924300" cy="4267200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0BC64-8BDE-0246-8858-D3B14478A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060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F8C-A6DD-F645-9E4C-01006CE81BAF}" type="datetimeFigureOut">
              <a:rPr lang="en-US" smtClean="0"/>
              <a:t>3/12/12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D503-CCCA-0D4D-B802-F37082AA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30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F8C-A6DD-F645-9E4C-01006CE81BAF}" type="datetimeFigureOut">
              <a:rPr lang="en-US" smtClean="0"/>
              <a:t>3/12/12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D503-CCCA-0D4D-B802-F37082AA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02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F8C-A6DD-F645-9E4C-01006CE81BAF}" type="datetimeFigureOut">
              <a:rPr lang="en-US" smtClean="0"/>
              <a:t>3/12/12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D503-CCCA-0D4D-B802-F37082AA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01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F8C-A6DD-F645-9E4C-01006CE81BAF}" type="datetimeFigureOut">
              <a:rPr lang="en-US" smtClean="0"/>
              <a:t>3/12/12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D503-CCCA-0D4D-B802-F37082AA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42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F8C-A6DD-F645-9E4C-01006CE81BAF}" type="datetimeFigureOut">
              <a:rPr lang="en-US" smtClean="0"/>
              <a:t>3/12/12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D503-CCCA-0D4D-B802-F37082AA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076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F8C-A6DD-F645-9E4C-01006CE81BAF}" type="datetimeFigureOut">
              <a:rPr lang="en-US" smtClean="0"/>
              <a:t>3/12/12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D503-CCCA-0D4D-B802-F37082AA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480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F8C-A6DD-F645-9E4C-01006CE81BAF}" type="datetimeFigureOut">
              <a:rPr lang="en-US" smtClean="0"/>
              <a:t>3/12/12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D503-CCCA-0D4D-B802-F37082AA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227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82F8C-A6DD-F645-9E4C-01006CE81BAF}" type="datetimeFigureOut">
              <a:rPr lang="en-US" smtClean="0"/>
              <a:t>3/12/12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2D503-CCCA-0D4D-B802-F37082AA5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18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82F8C-A6DD-F645-9E4C-01006CE81BAF}" type="datetimeFigureOut">
              <a:rPr lang="en-US" smtClean="0"/>
              <a:t>3/12/12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2D503-CCCA-0D4D-B802-F37082AA59D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327900" y="6223000"/>
            <a:ext cx="18161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889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su6craftknowledge.wikispaces.com" TargetMode="External"/><Relationship Id="rId4" Type="http://schemas.openxmlformats.org/officeDocument/2006/relationships/hyperlink" Target="http://www.youtube.com/user/esu6pd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ntennialinstruction.wikispaces.com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Centennial Public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March 12, 2012</a:t>
            </a:r>
          </a:p>
          <a:p>
            <a:r>
              <a:rPr lang="en-US" dirty="0" smtClean="0"/>
              <a:t>Toby Boss</a:t>
            </a:r>
            <a:endParaRPr lang="en-US" dirty="0"/>
          </a:p>
          <a:p>
            <a:r>
              <a:rPr lang="en-US" dirty="0" smtClean="0"/>
              <a:t>Today’s Objectives</a:t>
            </a:r>
          </a:p>
          <a:p>
            <a:pPr lvl="1"/>
            <a:r>
              <a:rPr lang="en-US" dirty="0" smtClean="0"/>
              <a:t>Discuss successes and challenges</a:t>
            </a:r>
            <a:endParaRPr lang="en-US" dirty="0"/>
          </a:p>
          <a:p>
            <a:pPr lvl="1"/>
            <a:r>
              <a:rPr lang="en-US" dirty="0"/>
              <a:t>Provide strategies for routines and engagement</a:t>
            </a:r>
          </a:p>
          <a:p>
            <a:pPr lvl="1"/>
            <a:r>
              <a:rPr lang="en-US" dirty="0" smtClean="0"/>
              <a:t>Provide </a:t>
            </a:r>
            <a:r>
              <a:rPr lang="en-US" dirty="0" err="1" smtClean="0"/>
              <a:t>iPad</a:t>
            </a:r>
            <a:r>
              <a:rPr lang="en-US" dirty="0" smtClean="0"/>
              <a:t> resources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987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>
                <a:latin typeface="Century Gothic" charset="0"/>
                <a:ea typeface="ＭＳ Ｐゴシック" charset="0"/>
                <a:cs typeface="ＭＳ Ｐゴシック" charset="0"/>
              </a:rPr>
              <a:t>Establish </a:t>
            </a:r>
            <a:br>
              <a:rPr lang="en-US" sz="4000">
                <a:latin typeface="Century Gothic" charset="0"/>
                <a:ea typeface="ＭＳ Ｐゴシック" charset="0"/>
                <a:cs typeface="ＭＳ Ｐゴシック" charset="0"/>
              </a:rPr>
            </a:br>
            <a:r>
              <a:rPr lang="en-US" sz="4000">
                <a:latin typeface="Century Gothic" charset="0"/>
                <a:ea typeface="ＭＳ Ｐゴシック" charset="0"/>
                <a:cs typeface="ＭＳ Ｐゴシック" charset="0"/>
              </a:rPr>
              <a:t>Rules &amp; Procedures</a:t>
            </a:r>
          </a:p>
        </p:txBody>
      </p:sp>
      <p:sp>
        <p:nvSpPr>
          <p:cNvPr id="4915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8458200" cy="26670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400">
                <a:latin typeface="Century Gothic" charset="0"/>
                <a:ea typeface="ＭＳ Ｐゴシック" charset="0"/>
                <a:cs typeface="ＭＳ Ｐゴシック" charset="0"/>
              </a:rPr>
              <a:t>Rules</a:t>
            </a:r>
          </a:p>
          <a:p>
            <a:pPr lvl="1" eaLnBrk="1" hangingPunct="1"/>
            <a:r>
              <a:rPr lang="en-US" sz="2000">
                <a:latin typeface="Century Gothic" charset="0"/>
                <a:ea typeface="ＭＳ Ｐゴシック" charset="0"/>
              </a:rPr>
              <a:t>Identify general expectations or standards for student behavior</a:t>
            </a:r>
          </a:p>
          <a:p>
            <a:pPr lvl="1" eaLnBrk="1" hangingPunct="1"/>
            <a:r>
              <a:rPr lang="ja-JP" altLang="en-US" sz="2000" i="1">
                <a:solidFill>
                  <a:schemeClr val="hlink"/>
                </a:solidFill>
                <a:latin typeface="Century Gothic" charset="0"/>
                <a:ea typeface="ＭＳ Ｐゴシック" charset="0"/>
              </a:rPr>
              <a:t>“</a:t>
            </a:r>
            <a:r>
              <a:rPr lang="en-US" sz="2000" i="1">
                <a:solidFill>
                  <a:schemeClr val="hlink"/>
                </a:solidFill>
                <a:latin typeface="Century Gothic" charset="0"/>
                <a:ea typeface="ＭＳ Ｐゴシック" charset="0"/>
              </a:rPr>
              <a:t>Treat others the way you would want them to treat you.</a:t>
            </a:r>
            <a:r>
              <a:rPr lang="ja-JP" altLang="en-US" sz="2000" i="1">
                <a:solidFill>
                  <a:schemeClr val="hlink"/>
                </a:solidFill>
                <a:latin typeface="Century Gothic" charset="0"/>
                <a:ea typeface="ＭＳ Ｐゴシック" charset="0"/>
              </a:rPr>
              <a:t>”</a:t>
            </a:r>
            <a:endParaRPr lang="en-US" sz="2000" i="1">
              <a:solidFill>
                <a:schemeClr val="hlink"/>
              </a:solidFill>
              <a:latin typeface="Century Gothic" charset="0"/>
              <a:ea typeface="ＭＳ Ｐゴシック" charset="0"/>
            </a:endParaRPr>
          </a:p>
          <a:p>
            <a:pPr lvl="1" eaLnBrk="1" hangingPunct="1"/>
            <a:endParaRPr lang="en-US" sz="2000">
              <a:solidFill>
                <a:schemeClr val="hlink"/>
              </a:solidFill>
              <a:latin typeface="Century Gothic" charset="0"/>
              <a:ea typeface="ＭＳ Ｐゴシック" charset="0"/>
            </a:endParaRPr>
          </a:p>
          <a:p>
            <a:pPr eaLnBrk="1" hangingPunct="1"/>
            <a:r>
              <a:rPr lang="en-US" sz="2400">
                <a:latin typeface="Century Gothic" charset="0"/>
                <a:ea typeface="ＭＳ Ｐゴシック" charset="0"/>
                <a:cs typeface="ＭＳ Ｐゴシック" charset="0"/>
              </a:rPr>
              <a:t>Procedures &amp; Routines</a:t>
            </a:r>
          </a:p>
          <a:p>
            <a:pPr lvl="1" eaLnBrk="1" hangingPunct="1"/>
            <a:r>
              <a:rPr lang="en-US" sz="2000">
                <a:latin typeface="Century Gothic" charset="0"/>
                <a:ea typeface="ＭＳ Ｐゴシック" charset="0"/>
              </a:rPr>
              <a:t>Expectations and process for specific behaviors to realize the rules</a:t>
            </a:r>
          </a:p>
          <a:p>
            <a:pPr lvl="1" eaLnBrk="1" hangingPunct="1"/>
            <a:r>
              <a:rPr lang="en-US" sz="2000" i="1">
                <a:solidFill>
                  <a:schemeClr val="hlink"/>
                </a:solidFill>
                <a:latin typeface="Century Gothic" charset="0"/>
                <a:ea typeface="ＭＳ Ｐゴシック" charset="0"/>
              </a:rPr>
              <a:t>how to assemble in three-ish groups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3657600" y="6491288"/>
            <a:ext cx="548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sz="1800"/>
              <a:t>(Marzano, 2007, p. 119)</a:t>
            </a:r>
          </a:p>
        </p:txBody>
      </p:sp>
      <p:graphicFrame>
        <p:nvGraphicFramePr>
          <p:cNvPr id="7206" name="Group 38"/>
          <p:cNvGraphicFramePr>
            <a:graphicFrameLocks noGrp="1"/>
          </p:cNvGraphicFramePr>
          <p:nvPr>
            <p:ph sz="half" idx="2"/>
          </p:nvPr>
        </p:nvGraphicFramePr>
        <p:xfrm>
          <a:off x="457200" y="4495800"/>
          <a:ext cx="8382000" cy="2003425"/>
        </p:xfrm>
        <a:graphic>
          <a:graphicData uri="http://schemas.openxmlformats.org/drawingml/2006/table">
            <a:tbl>
              <a:tblPr/>
              <a:tblGrid>
                <a:gridCol w="3492500"/>
                <a:gridCol w="1630363"/>
                <a:gridCol w="1628775"/>
                <a:gridCol w="1630362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Focus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Number of Effect Sizes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Average Effect Size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Percentile 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charset="0"/>
                        </a:rPr>
                        <a:t>Decrease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 in Disruptions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1089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Design and implementation of rules and procedures in general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-0.76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Tahoma" charset="0"/>
                        </a:rPr>
                        <a:t>28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6474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028755"/>
          </a:xfrm>
        </p:spPr>
        <p:txBody>
          <a:bodyPr>
            <a:normAutofit fontScale="90000"/>
          </a:bodyPr>
          <a:lstStyle/>
          <a:p>
            <a:r>
              <a:rPr lang="en-US" sz="8000" dirty="0" smtClean="0">
                <a:latin typeface="Arial" charset="0"/>
                <a:ea typeface="ＭＳ Ｐゴシック" charset="0"/>
                <a:cs typeface="ＭＳ Ｐゴシック" charset="0"/>
              </a:rPr>
              <a:t>If you want routines</a:t>
            </a:r>
            <a:br>
              <a:rPr lang="en-US" sz="8000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8000" dirty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80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8000" dirty="0" smtClean="0">
                <a:latin typeface="Arial" charset="0"/>
                <a:ea typeface="ＭＳ Ｐゴシック" charset="0"/>
                <a:cs typeface="ＭＳ Ｐゴシック" charset="0"/>
              </a:rPr>
              <a:t>they must be explicitly taught.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070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1524000"/>
            <a:ext cx="7620000" cy="30162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3600">
                <a:solidFill>
                  <a:srgbClr val="7D852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“</a:t>
            </a:r>
            <a:r>
              <a:rPr lang="en-US" sz="3600">
                <a:solidFill>
                  <a:srgbClr val="7D852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Most behavior problems in the classroom are caused by the teacher</a:t>
            </a:r>
            <a:r>
              <a:rPr lang="ja-JP" altLang="en-US" sz="3600">
                <a:solidFill>
                  <a:srgbClr val="7D852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’</a:t>
            </a:r>
            <a:r>
              <a:rPr lang="en-US" sz="3600">
                <a:solidFill>
                  <a:srgbClr val="7D852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 failure to teach students how to follow procedures.</a:t>
            </a:r>
            <a:r>
              <a:rPr lang="ja-JP" altLang="en-US" sz="3600">
                <a:solidFill>
                  <a:srgbClr val="7D852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”</a:t>
            </a:r>
            <a:endParaRPr lang="en-US" sz="3600">
              <a:solidFill>
                <a:srgbClr val="7D852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algn="r"/>
            <a:r>
              <a:rPr lang="en-US" sz="2800">
                <a:solidFill>
                  <a:srgbClr val="7D852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br>
              <a:rPr lang="en-US" sz="2800">
                <a:solidFill>
                  <a:srgbClr val="7D852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>
                <a:solidFill>
                  <a:srgbClr val="7D852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(Wong &amp; Wong, 1998)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248127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Front Load Expected Behaviors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Century Gothic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If you want it, teach it.</a:t>
            </a:r>
            <a:r>
              <a:rPr lang="ja-JP" altLang="en-US">
                <a:latin typeface="Century Gothic" charset="0"/>
                <a:ea typeface="ＭＳ Ｐゴシック" charset="0"/>
                <a:cs typeface="ＭＳ Ｐゴシック" charset="0"/>
              </a:rPr>
              <a:t>”</a:t>
            </a:r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 </a:t>
            </a:r>
          </a:p>
          <a:p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Teach vs. Tell</a:t>
            </a:r>
          </a:p>
          <a:p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proactive vs. reactive approach</a:t>
            </a:r>
          </a:p>
          <a:p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student self-control vs. constant teacher control</a:t>
            </a:r>
          </a:p>
          <a:p>
            <a:endParaRPr lang="en-US">
              <a:latin typeface="Century Gothic" charset="0"/>
              <a:ea typeface="ＭＳ Ｐゴシック" charset="0"/>
              <a:cs typeface="ＭＳ Ｐゴシック" charset="0"/>
            </a:endParaRPr>
          </a:p>
          <a:p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Prioritize, teach 2-3 most important per week until all have been taught</a:t>
            </a:r>
          </a:p>
        </p:txBody>
      </p:sp>
      <p:grpSp>
        <p:nvGrpSpPr>
          <p:cNvPr id="54276" name="Group 23"/>
          <p:cNvGrpSpPr>
            <a:grpSpLocks/>
          </p:cNvGrpSpPr>
          <p:nvPr/>
        </p:nvGrpSpPr>
        <p:grpSpPr bwMode="auto">
          <a:xfrm>
            <a:off x="2209800" y="5867400"/>
            <a:ext cx="6705600" cy="733425"/>
            <a:chOff x="2304" y="3840"/>
            <a:chExt cx="3456" cy="462"/>
          </a:xfrm>
        </p:grpSpPr>
        <p:sp>
          <p:nvSpPr>
            <p:cNvPr id="54277" name="Text Box 24"/>
            <p:cNvSpPr txBox="1">
              <a:spLocks noChangeArrowheads="1"/>
            </p:cNvSpPr>
            <p:nvPr/>
          </p:nvSpPr>
          <p:spPr bwMode="auto">
            <a:xfrm>
              <a:off x="2304" y="4089"/>
              <a:ext cx="3456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en-US" sz="1600"/>
                <a:t>(Sharer, Anastasio, &amp; Perry, 2007, p. 47)</a:t>
              </a:r>
            </a:p>
          </p:txBody>
        </p:sp>
        <p:sp>
          <p:nvSpPr>
            <p:cNvPr id="54278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5249" y="3840"/>
              <a:ext cx="432" cy="19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solidFill>
                    <a:srgbClr val="800000"/>
                  </a:solidFill>
                  <a:effectLst>
                    <a:outerShdw blurRad="63500" dist="107763" dir="8100000" algn="ctr" rotWithShape="0">
                      <a:srgbClr val="868686">
                        <a:alpha val="50000"/>
                      </a:srgbClr>
                    </a:outerShdw>
                  </a:effectLst>
                  <a:latin typeface="Arial Black"/>
                  <a:ea typeface="Arial Black"/>
                  <a:cs typeface="Arial Black"/>
                </a:rPr>
                <a:t>APL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9757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Teach Expected Behaviors:</a:t>
            </a:r>
            <a:br>
              <a:rPr lang="en-US">
                <a:latin typeface="Century Gothic" charset="0"/>
                <a:ea typeface="ＭＳ Ｐゴシック" charset="0"/>
                <a:cs typeface="ＭＳ Ｐゴシック" charset="0"/>
              </a:rPr>
            </a:br>
            <a:r>
              <a:rPr lang="en-US" sz="2200">
                <a:latin typeface="Century Gothic" charset="0"/>
                <a:ea typeface="ＭＳ Ｐゴシック" charset="0"/>
                <a:cs typeface="ＭＳ Ｐゴシック" charset="0"/>
              </a:rPr>
              <a:t>Five Steps for Getting Kids Ready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Century Gothic" charset="0"/>
              <a:buAutoNum type="arabicPeriod"/>
            </a:pPr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Brainstorm the expectations; determine and teach the content.</a:t>
            </a:r>
          </a:p>
          <a:p>
            <a:pPr marL="457200" indent="-457200">
              <a:buFont typeface="Century Gothic" charset="0"/>
              <a:buAutoNum type="arabicPeriod"/>
            </a:pPr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Model the behavior.</a:t>
            </a:r>
          </a:p>
          <a:p>
            <a:pPr marL="457200" indent="-457200">
              <a:buFont typeface="Century Gothic" charset="0"/>
              <a:buAutoNum type="arabicPeriod"/>
            </a:pPr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Practice the behavior.</a:t>
            </a:r>
          </a:p>
          <a:p>
            <a:pPr marL="457200" indent="-457200">
              <a:buFont typeface="Century Gothic" charset="0"/>
              <a:buAutoNum type="arabicPeriod"/>
            </a:pPr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Reinforce the behavior.</a:t>
            </a:r>
          </a:p>
          <a:p>
            <a:pPr marL="457200" indent="-457200">
              <a:buFont typeface="Century Gothic" charset="0"/>
              <a:buAutoNum type="arabicPeriod"/>
            </a:pPr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Re-teach the behavior.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5791200" y="3841261"/>
            <a:ext cx="3352800" cy="17684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charset="0"/>
              <a:buNone/>
            </a:pPr>
            <a:endParaRPr 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Pristina" charset="0"/>
            </a:endParaRP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charset="0"/>
              <a:buNone/>
            </a:pPr>
            <a:r>
              <a:rPr lang="ja-JP" alt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ristina" charset="0"/>
              </a:rPr>
              <a:t>“</a:t>
            </a:r>
            <a:r>
              <a:rPr 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ristina" charset="0"/>
              </a:rPr>
              <a:t>If you want it, teach it.</a:t>
            </a:r>
            <a:r>
              <a:rPr lang="ja-JP" alt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ristina" charset="0"/>
              </a:rPr>
              <a:t>”</a:t>
            </a:r>
            <a:r>
              <a:rPr lang="en-US" sz="4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ristina" charset="0"/>
              </a:rPr>
              <a:t> </a:t>
            </a:r>
          </a:p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charset="0"/>
              <a:buNone/>
            </a:pPr>
            <a:endParaRPr lang="en-US" sz="1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Pristina" charset="0"/>
            </a:endParaRPr>
          </a:p>
        </p:txBody>
      </p:sp>
      <p:grpSp>
        <p:nvGrpSpPr>
          <p:cNvPr id="55301" name="Group 23"/>
          <p:cNvGrpSpPr>
            <a:grpSpLocks/>
          </p:cNvGrpSpPr>
          <p:nvPr/>
        </p:nvGrpSpPr>
        <p:grpSpPr bwMode="auto">
          <a:xfrm>
            <a:off x="2209800" y="5867400"/>
            <a:ext cx="6705600" cy="733425"/>
            <a:chOff x="2304" y="3840"/>
            <a:chExt cx="3456" cy="462"/>
          </a:xfrm>
        </p:grpSpPr>
        <p:sp>
          <p:nvSpPr>
            <p:cNvPr id="55302" name="Text Box 24"/>
            <p:cNvSpPr txBox="1">
              <a:spLocks noChangeArrowheads="1"/>
            </p:cNvSpPr>
            <p:nvPr/>
          </p:nvSpPr>
          <p:spPr bwMode="auto">
            <a:xfrm>
              <a:off x="2304" y="4089"/>
              <a:ext cx="3456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en-US" sz="1600"/>
                <a:t>(Sharer, Anastasio, &amp; Perry, 2007, p. 47)</a:t>
              </a:r>
            </a:p>
          </p:txBody>
        </p:sp>
        <p:sp>
          <p:nvSpPr>
            <p:cNvPr id="55303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5249" y="3840"/>
              <a:ext cx="432" cy="19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solidFill>
                    <a:srgbClr val="800000"/>
                  </a:solidFill>
                  <a:effectLst>
                    <a:outerShdw blurRad="63500" dist="107763" dir="8100000" algn="ctr" rotWithShape="0">
                      <a:srgbClr val="868686">
                        <a:alpha val="50000"/>
                      </a:srgbClr>
                    </a:outerShdw>
                  </a:effectLst>
                  <a:latin typeface="Arial Black"/>
                  <a:ea typeface="Arial Black"/>
                  <a:cs typeface="Arial Black"/>
                </a:rPr>
                <a:t>APL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5887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Flexible Grouping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Clock Partners</a:t>
            </a:r>
          </a:p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Base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Group – Lineup</a:t>
            </a:r>
          </a:p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Pair –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Random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plit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Wagon Wheel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3382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Things to keep in mind…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772400" cy="4876800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If you want routines – they must be explicitly taught.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Be random – avoid student choice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Room arrangement – use the entire room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Student arrangement – knee to knee and on same level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Use a time stamp – keep it short and to the point – then move on.</a:t>
            </a:r>
          </a:p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8895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Base Group 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Group that can be used to start any activity.  Students should understand their base group as a routine.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How to set them up: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Birthday Lineup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Let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 try it</a:t>
            </a:r>
          </a:p>
        </p:txBody>
      </p:sp>
    </p:spTree>
    <p:extLst>
      <p:ext uri="{BB962C8B-B14F-4D97-AF65-F5344CB8AC3E}">
        <p14:creationId xmlns:p14="http://schemas.microsoft.com/office/powerpoint/2010/main" val="4041468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Clock Partners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3796" name="Picture 4" descr="clock_template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836738"/>
            <a:ext cx="38862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1485900" y="2293938"/>
            <a:ext cx="2286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</a:rPr>
              <a:t>________________</a:t>
            </a:r>
            <a:endParaRPr lang="en-US"/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914400" y="3094038"/>
            <a:ext cx="2286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</a:rPr>
              <a:t>________________</a:t>
            </a:r>
            <a:endParaRPr lang="en-US"/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685800" y="3894138"/>
            <a:ext cx="2286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</a:rPr>
              <a:t>________________</a:t>
            </a:r>
            <a:endParaRPr lang="en-US"/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1028700" y="4808538"/>
            <a:ext cx="2286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</a:rPr>
              <a:t>________________</a:t>
            </a:r>
            <a:endParaRPr lang="en-US"/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1600200" y="5494338"/>
            <a:ext cx="2286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</a:rPr>
              <a:t>________________</a:t>
            </a:r>
            <a:endParaRPr lang="en-US"/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6057900" y="2293938"/>
            <a:ext cx="2286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</a:rPr>
              <a:t>_______________</a:t>
            </a:r>
            <a:endParaRPr lang="en-US"/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6629400" y="3094038"/>
            <a:ext cx="2286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</a:rPr>
              <a:t>_______________</a:t>
            </a:r>
            <a:endParaRPr lang="en-US"/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6858000" y="3894138"/>
            <a:ext cx="2286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</a:rPr>
              <a:t>_______________</a:t>
            </a:r>
            <a:endParaRPr lang="en-US"/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6515100" y="4808538"/>
            <a:ext cx="2286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</a:rPr>
              <a:t>_______________</a:t>
            </a:r>
            <a:endParaRPr lang="en-US"/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6057900" y="5494338"/>
            <a:ext cx="2286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</a:rPr>
              <a:t>_______________</a:t>
            </a:r>
            <a:endParaRPr lang="en-US"/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4000500" y="6408738"/>
            <a:ext cx="2286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</a:rPr>
              <a:t>_______________</a:t>
            </a:r>
            <a:endParaRPr lang="en-US"/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3771900" y="1379538"/>
            <a:ext cx="2286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latin typeface="Times New Roman" charset="0"/>
              </a:rPr>
              <a:t>_________________</a:t>
            </a:r>
            <a:endParaRPr lang="en-US"/>
          </a:p>
        </p:txBody>
      </p:sp>
      <p:sp>
        <p:nvSpPr>
          <p:cNvPr id="33809" name="Line 17"/>
          <p:cNvSpPr>
            <a:spLocks noChangeShapeType="1"/>
          </p:cNvSpPr>
          <p:nvPr/>
        </p:nvSpPr>
        <p:spPr bwMode="auto">
          <a:xfrm>
            <a:off x="4914900" y="4008438"/>
            <a:ext cx="914400" cy="1587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10" name="Line 18"/>
          <p:cNvSpPr>
            <a:spLocks noChangeShapeType="1"/>
          </p:cNvSpPr>
          <p:nvPr/>
        </p:nvSpPr>
        <p:spPr bwMode="auto">
          <a:xfrm flipV="1">
            <a:off x="4914900" y="2636838"/>
            <a:ext cx="1588" cy="13716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909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Clock Partners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Cooperative learning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activity/Base Group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The teacher designates a time, the students meet, and share ideas on designated topic. </a:t>
            </a:r>
          </a:p>
          <a:p>
            <a:pPr eaLnBrk="1" hangingPunct="1"/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 specific time, for example 12:00 is designated as homework partner.  That clock partner is responsible for getting assignments and handouts when either is absent.</a:t>
            </a:r>
          </a:p>
          <a:p>
            <a:pPr eaLnBrk="1" hangingPunct="1"/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For today fill in a different partner on your clock for 12:00, 3:00, 6:00, and 9: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00</a:t>
            </a:r>
          </a:p>
          <a:p>
            <a:pPr eaLnBrk="1" hangingPunct="1"/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One appointment can be the base group</a:t>
            </a:r>
            <a:endParaRPr 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373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Utilize the MRL- Strategy/Technique Implementation form for your team discussions.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89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Pair – Random Split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With students in their base group – choose one person to leave.</a:t>
            </a:r>
          </a:p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Half the room will be moving. </a:t>
            </a:r>
          </a:p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Make them go halfway across the room.</a:t>
            </a:r>
          </a:p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Let</a:t>
            </a:r>
            <a:r>
              <a:rPr lang="ja-JP" altLang="en-US" dirty="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s try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it – pair with your 12:00 partner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7446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Pair- Random - Split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Have one person leave or stay: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The (oldest, youngest) 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The one closest to…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The one who traveled the (least, greatest) distance to get here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The one who got up earliest this morning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The one with the most feet in their household </a:t>
            </a:r>
          </a:p>
        </p:txBody>
      </p:sp>
    </p:spTree>
    <p:extLst>
      <p:ext uri="{BB962C8B-B14F-4D97-AF65-F5344CB8AC3E}">
        <p14:creationId xmlns:p14="http://schemas.microsoft.com/office/powerpoint/2010/main" val="5224665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Wagon Wheel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Variation of inside/outside circle</a:t>
            </a:r>
          </a:p>
          <a:p>
            <a:r>
              <a:rPr lang="en-US" dirty="0" smtClean="0"/>
              <a:t>8 chairs – 4 clustered back to back; 4 facing</a:t>
            </a:r>
          </a:p>
          <a:p>
            <a:r>
              <a:rPr lang="en-US" dirty="0" smtClean="0"/>
              <a:t>There will be a number of “wagon wheels” as opposed to one big circle.</a:t>
            </a:r>
          </a:p>
          <a:p>
            <a:r>
              <a:rPr lang="en-US" dirty="0" smtClean="0"/>
              <a:t>Rotate inside and outside circles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8292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Segments Enacted on the Spot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3274"/>
          </a:xfrm>
        </p:spPr>
        <p:txBody>
          <a:bodyPr>
            <a:noAutofit/>
          </a:bodyPr>
          <a:lstStyle/>
          <a:p>
            <a:r>
              <a:rPr lang="en-US" sz="2200" b="1" dirty="0" smtClean="0"/>
              <a:t>Design Question #5  What </a:t>
            </a:r>
            <a:r>
              <a:rPr lang="en-US" sz="2200" b="1" dirty="0"/>
              <a:t>will I do to engage students?</a:t>
            </a:r>
            <a:endParaRPr lang="en-US" sz="2200" dirty="0"/>
          </a:p>
          <a:p>
            <a:pPr lvl="0"/>
            <a:r>
              <a:rPr lang="en-US" sz="2200" dirty="0"/>
              <a:t>What do I typically do to notice when students are not engaged?</a:t>
            </a:r>
          </a:p>
          <a:p>
            <a:pPr lvl="0"/>
            <a:r>
              <a:rPr lang="en-US" sz="2200" dirty="0"/>
              <a:t>What do I typically do to use academic games?</a:t>
            </a:r>
          </a:p>
          <a:p>
            <a:pPr lvl="0"/>
            <a:r>
              <a:rPr lang="en-US" sz="2200" dirty="0"/>
              <a:t>What do I typically do to manage response rates?</a:t>
            </a:r>
          </a:p>
          <a:p>
            <a:pPr lvl="0"/>
            <a:r>
              <a:rPr lang="en-US" sz="2200" dirty="0"/>
              <a:t>What do I typically do to use physical movement?</a:t>
            </a:r>
          </a:p>
          <a:p>
            <a:pPr lvl="0"/>
            <a:r>
              <a:rPr lang="en-US" sz="2200" dirty="0"/>
              <a:t>What do I typically do to maintain a lively pace?</a:t>
            </a:r>
          </a:p>
          <a:p>
            <a:pPr lvl="0"/>
            <a:r>
              <a:rPr lang="en-US" sz="2200" dirty="0"/>
              <a:t>What do I typically do to demonstrate intensity and enthusiasm?</a:t>
            </a:r>
          </a:p>
          <a:p>
            <a:pPr lvl="0"/>
            <a:r>
              <a:rPr lang="en-US" sz="2200" dirty="0"/>
              <a:t>What do I typically do to use friendly controversy?</a:t>
            </a:r>
          </a:p>
          <a:p>
            <a:pPr lvl="0"/>
            <a:r>
              <a:rPr lang="en-US" sz="2200" dirty="0"/>
              <a:t>What do I typically do to provide opportunities for students to talk about themselves?</a:t>
            </a:r>
          </a:p>
          <a:p>
            <a:r>
              <a:rPr lang="en-US" sz="2200" dirty="0"/>
              <a:t>What do I typically do to present unusual or intriguing information?</a:t>
            </a:r>
            <a:r>
              <a:rPr lang="en-US" sz="2200" dirty="0" smtClean="0">
                <a:effectLst/>
              </a:rPr>
              <a:t>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11127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line up along a continuum based on their opinion.</a:t>
            </a:r>
          </a:p>
          <a:p>
            <a:r>
              <a:rPr lang="en-US" dirty="0" smtClean="0"/>
              <a:t>Based on a prompt.</a:t>
            </a:r>
          </a:p>
          <a:p>
            <a:r>
              <a:rPr lang="en-US" dirty="0" smtClean="0"/>
              <a:t>Ours will be Reality TV</a:t>
            </a:r>
          </a:p>
          <a:p>
            <a:pPr lvl="1"/>
            <a:r>
              <a:rPr lang="en-US" dirty="0" smtClean="0"/>
              <a:t>Fold the line</a:t>
            </a:r>
          </a:p>
          <a:p>
            <a:pPr lvl="1"/>
            <a:r>
              <a:rPr lang="en-US" dirty="0" smtClean="0"/>
              <a:t>Split the line</a:t>
            </a:r>
          </a:p>
        </p:txBody>
      </p:sp>
    </p:spTree>
    <p:extLst>
      <p:ext uri="{BB962C8B-B14F-4D97-AF65-F5344CB8AC3E}">
        <p14:creationId xmlns:p14="http://schemas.microsoft.com/office/powerpoint/2010/main" val="1525789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TABOO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3913188" cy="4267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charset="0"/>
              <a:buNone/>
            </a:pPr>
            <a:r>
              <a:rPr lang="en-US" sz="2600">
                <a:latin typeface="Arial" charset="0"/>
                <a:ea typeface="ＭＳ Ｐゴシック" charset="0"/>
                <a:cs typeface="ＭＳ Ｐゴシック" charset="0"/>
              </a:rPr>
              <a:t>This favorite game is a great tool for students to practice vocabulary and summarize. The object is to get someone to say the word using clues that don</a:t>
            </a:r>
            <a:r>
              <a:rPr lang="ja-JP" altLang="en-US" sz="260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600">
                <a:latin typeface="Arial" charset="0"/>
                <a:ea typeface="ＭＳ Ｐゴシック" charset="0"/>
                <a:cs typeface="ＭＳ Ｐゴシック" charset="0"/>
              </a:rPr>
              <a:t>t use the </a:t>
            </a:r>
            <a:r>
              <a:rPr lang="ja-JP" altLang="en-US" sz="26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2600">
                <a:latin typeface="Arial" charset="0"/>
                <a:ea typeface="ＭＳ Ｐゴシック" charset="0"/>
                <a:cs typeface="ＭＳ Ｐゴシック" charset="0"/>
              </a:rPr>
              <a:t>taboo</a:t>
            </a:r>
            <a:r>
              <a:rPr lang="ja-JP" altLang="en-US" sz="26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2600">
                <a:latin typeface="Arial" charset="0"/>
                <a:ea typeface="ＭＳ Ｐゴシック" charset="0"/>
                <a:cs typeface="ＭＳ Ｐゴシック" charset="0"/>
              </a:rPr>
              <a:t> words.</a:t>
            </a:r>
            <a:endParaRPr lang="en-US" sz="26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2227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9CDB6F4-5A89-684F-BF83-7D27C49710EF}" type="slidenum">
              <a:rPr lang="en-US" sz="1400"/>
              <a:pPr/>
              <a:t>25</a:t>
            </a:fld>
            <a:endParaRPr lang="en-US" sz="1400"/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5486400" y="1600200"/>
            <a:ext cx="259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latin typeface="Comic Sans MS" charset="0"/>
              </a:rPr>
              <a:t>president</a:t>
            </a: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5638800" y="2819400"/>
            <a:ext cx="22098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latin typeface="Comic Sans MS" charset="0"/>
              </a:rPr>
              <a:t>Obama</a:t>
            </a:r>
          </a:p>
          <a:p>
            <a:pPr>
              <a:spcBef>
                <a:spcPct val="50000"/>
              </a:spcBef>
            </a:pPr>
            <a:r>
              <a:rPr lang="en-US">
                <a:latin typeface="Comic Sans MS" charset="0"/>
              </a:rPr>
              <a:t>White House</a:t>
            </a:r>
          </a:p>
          <a:p>
            <a:pPr>
              <a:spcBef>
                <a:spcPct val="50000"/>
              </a:spcBef>
            </a:pPr>
            <a:r>
              <a:rPr lang="en-US">
                <a:latin typeface="Comic Sans MS" charset="0"/>
              </a:rPr>
              <a:t>Republican</a:t>
            </a:r>
          </a:p>
          <a:p>
            <a:pPr>
              <a:spcBef>
                <a:spcPct val="50000"/>
              </a:spcBef>
            </a:pPr>
            <a:r>
              <a:rPr lang="en-US">
                <a:latin typeface="Comic Sans MS" charset="0"/>
              </a:rPr>
              <a:t>Washington</a:t>
            </a:r>
          </a:p>
          <a:p>
            <a:pPr>
              <a:spcBef>
                <a:spcPct val="50000"/>
              </a:spcBef>
            </a:pPr>
            <a:r>
              <a:rPr lang="en-US">
                <a:latin typeface="Comic Sans MS" charset="0"/>
              </a:rPr>
              <a:t>Lincoln</a:t>
            </a:r>
          </a:p>
        </p:txBody>
      </p:sp>
      <p:sp>
        <p:nvSpPr>
          <p:cNvPr id="52230" name="Line 6"/>
          <p:cNvSpPr>
            <a:spLocks noChangeShapeType="1"/>
          </p:cNvSpPr>
          <p:nvPr/>
        </p:nvSpPr>
        <p:spPr bwMode="auto">
          <a:xfrm>
            <a:off x="5181600" y="1447800"/>
            <a:ext cx="2895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1" name="Line 7"/>
          <p:cNvSpPr>
            <a:spLocks noChangeShapeType="1"/>
          </p:cNvSpPr>
          <p:nvPr/>
        </p:nvSpPr>
        <p:spPr bwMode="auto">
          <a:xfrm>
            <a:off x="5181600" y="2514600"/>
            <a:ext cx="2819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>
            <a:off x="8077200" y="14478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2233" name="Picture 9" descr="MRL log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867400"/>
            <a:ext cx="13176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16623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play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with your 6:00 partner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7412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3"/>
          <p:cNvSpPr>
            <a:spLocks noChangeArrowheads="1"/>
          </p:cNvSpPr>
          <p:nvPr/>
        </p:nvSpPr>
        <p:spPr bwMode="auto">
          <a:xfrm>
            <a:off x="533400" y="1676400"/>
            <a:ext cx="7239000" cy="403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116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200">
                <a:latin typeface="Comic Sans MS" charset="0"/>
              </a:rPr>
              <a:t>TABOO</a:t>
            </a:r>
          </a:p>
        </p:txBody>
      </p:sp>
      <p:sp>
        <p:nvSpPr>
          <p:cNvPr id="218117" name="Rectangle 5"/>
          <p:cNvSpPr>
            <a:spLocks noChangeArrowheads="1"/>
          </p:cNvSpPr>
          <p:nvPr/>
        </p:nvSpPr>
        <p:spPr bwMode="auto">
          <a:xfrm>
            <a:off x="685800" y="1981200"/>
            <a:ext cx="7010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sz="2800" b="1">
                <a:latin typeface="Comic Sans MS" charset="0"/>
              </a:rPr>
              <a:t>Star Wars</a:t>
            </a:r>
          </a:p>
          <a:p>
            <a:r>
              <a:rPr lang="en-US" sz="2800">
                <a:latin typeface="Comic Sans MS" charset="0"/>
              </a:rPr>
              <a:t>Luke Skywalker</a:t>
            </a:r>
          </a:p>
          <a:p>
            <a:r>
              <a:rPr lang="en-US" sz="2800">
                <a:latin typeface="Comic Sans MS" charset="0"/>
              </a:rPr>
              <a:t>Darth Vader</a:t>
            </a:r>
          </a:p>
          <a:p>
            <a:r>
              <a:rPr lang="en-US" sz="2800">
                <a:latin typeface="Comic Sans MS" charset="0"/>
              </a:rPr>
              <a:t>Yoda</a:t>
            </a:r>
          </a:p>
          <a:p>
            <a:r>
              <a:rPr lang="en-US" sz="2800">
                <a:latin typeface="Comic Sans MS" charset="0"/>
              </a:rPr>
              <a:t>Movie</a:t>
            </a:r>
          </a:p>
          <a:p>
            <a:r>
              <a:rPr lang="en-US" sz="2800">
                <a:latin typeface="Comic Sans MS" charset="0"/>
              </a:rPr>
              <a:t>Princess Leia</a:t>
            </a:r>
          </a:p>
          <a:p>
            <a:endParaRPr lang="en-US" sz="2800">
              <a:latin typeface="Comic Sans MS" charset="0"/>
            </a:endParaRPr>
          </a:p>
          <a:p>
            <a:endParaRPr lang="en-US" sz="2800">
              <a:latin typeface="Comic Sans MS" charset="0"/>
            </a:endParaRPr>
          </a:p>
        </p:txBody>
      </p:sp>
      <p:pic>
        <p:nvPicPr>
          <p:cNvPr id="53252" name="Picture 9" descr="MRL log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867400"/>
            <a:ext cx="13176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93261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6" grpId="0"/>
      <p:bldP spid="21811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3"/>
          <p:cNvSpPr>
            <a:spLocks noChangeArrowheads="1"/>
          </p:cNvSpPr>
          <p:nvPr/>
        </p:nvSpPr>
        <p:spPr bwMode="auto">
          <a:xfrm>
            <a:off x="533400" y="1676400"/>
            <a:ext cx="7239000" cy="403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8116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200">
                <a:latin typeface="Comic Sans MS" charset="0"/>
              </a:rPr>
              <a:t>TABOO</a:t>
            </a:r>
          </a:p>
        </p:txBody>
      </p:sp>
      <p:sp>
        <p:nvSpPr>
          <p:cNvPr id="218117" name="Rectangle 5"/>
          <p:cNvSpPr>
            <a:spLocks noChangeArrowheads="1"/>
          </p:cNvSpPr>
          <p:nvPr/>
        </p:nvSpPr>
        <p:spPr bwMode="auto">
          <a:xfrm>
            <a:off x="685800" y="1981200"/>
            <a:ext cx="7010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sz="2800" b="1">
                <a:latin typeface="Comic Sans MS" charset="0"/>
              </a:rPr>
              <a:t>Abraham Lincoln</a:t>
            </a:r>
          </a:p>
          <a:p>
            <a:r>
              <a:rPr lang="en-US" sz="2800">
                <a:latin typeface="Comic Sans MS" charset="0"/>
              </a:rPr>
              <a:t>Civil War</a:t>
            </a:r>
          </a:p>
          <a:p>
            <a:r>
              <a:rPr lang="en-US" sz="2800">
                <a:latin typeface="Comic Sans MS" charset="0"/>
              </a:rPr>
              <a:t>President</a:t>
            </a:r>
          </a:p>
          <a:p>
            <a:r>
              <a:rPr lang="en-US" sz="2800">
                <a:latin typeface="Comic Sans MS" charset="0"/>
              </a:rPr>
              <a:t>Assassination</a:t>
            </a:r>
          </a:p>
          <a:p>
            <a:r>
              <a:rPr lang="en-US" sz="2800">
                <a:latin typeface="Comic Sans MS" charset="0"/>
              </a:rPr>
              <a:t>John Wilkes Boothe</a:t>
            </a:r>
          </a:p>
          <a:p>
            <a:r>
              <a:rPr lang="en-US" sz="2800">
                <a:latin typeface="Comic Sans MS" charset="0"/>
              </a:rPr>
              <a:t>Ford’s Theater</a:t>
            </a:r>
          </a:p>
          <a:p>
            <a:endParaRPr lang="en-US" sz="2800">
              <a:latin typeface="Comic Sans MS" charset="0"/>
            </a:endParaRPr>
          </a:p>
          <a:p>
            <a:endParaRPr lang="en-US" sz="2800">
              <a:latin typeface="Comic Sans MS" charset="0"/>
            </a:endParaRPr>
          </a:p>
        </p:txBody>
      </p:sp>
      <p:pic>
        <p:nvPicPr>
          <p:cNvPr id="54276" name="Picture 9" descr="MRL logo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867400"/>
            <a:ext cx="13176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4916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6" grpId="0"/>
      <p:bldP spid="21811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Get One, Give One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List items individually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Walk around room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Find someone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Give them something off of your list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Get something from their list</a:t>
            </a: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If nothing new create a new item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Go until you get 6 ideas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Time limit 90 seconds</a:t>
            </a:r>
          </a:p>
        </p:txBody>
      </p:sp>
    </p:spTree>
    <p:extLst>
      <p:ext uri="{BB962C8B-B14F-4D97-AF65-F5344CB8AC3E}">
        <p14:creationId xmlns:p14="http://schemas.microsoft.com/office/powerpoint/2010/main" val="2567428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Craft Knowledge Form – fill this out as we go.</a:t>
            </a:r>
          </a:p>
          <a:p>
            <a:r>
              <a:rPr lang="en-US" dirty="0" smtClean="0"/>
              <a:t>The Art and Science of Teaching Graphic</a:t>
            </a:r>
          </a:p>
          <a:p>
            <a:r>
              <a:rPr lang="en-US" dirty="0"/>
              <a:t>Centennial Wiki: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centennialinstruction.wikispaces.com</a:t>
            </a:r>
            <a:endParaRPr lang="en-US" dirty="0" smtClean="0"/>
          </a:p>
          <a:p>
            <a:r>
              <a:rPr lang="en-US" dirty="0" smtClean="0"/>
              <a:t>Craft </a:t>
            </a:r>
            <a:r>
              <a:rPr lang="en-US" dirty="0"/>
              <a:t>Knowledge Wiki</a:t>
            </a:r>
            <a:r>
              <a:rPr lang="en-US" dirty="0" smtClean="0"/>
              <a:t>: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esu6craftknowledge.wikispaces.com</a:t>
            </a:r>
            <a:endParaRPr lang="en-US" dirty="0" smtClean="0"/>
          </a:p>
          <a:p>
            <a:r>
              <a:rPr lang="en-US" dirty="0" smtClean="0"/>
              <a:t>ESU 6 PD </a:t>
            </a:r>
            <a:r>
              <a:rPr lang="en-US" dirty="0"/>
              <a:t>YouTube Channel: </a:t>
            </a:r>
            <a:r>
              <a:rPr lang="en-US" dirty="0">
                <a:hlinkClick r:id="rId4"/>
              </a:rPr>
              <a:t>http://www.youtube.com/user/</a:t>
            </a:r>
            <a:r>
              <a:rPr lang="en-US" dirty="0" smtClean="0">
                <a:hlinkClick r:id="rId4"/>
              </a:rPr>
              <a:t>esu6pd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611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 rot="21240080">
            <a:off x="457200" y="274638"/>
            <a:ext cx="8229600" cy="5973762"/>
          </a:xfrm>
        </p:spPr>
        <p:txBody>
          <a:bodyPr/>
          <a:lstStyle/>
          <a:p>
            <a:r>
              <a:rPr lang="en-US" sz="14000">
                <a:latin typeface="Arial" charset="0"/>
                <a:ea typeface="ＭＳ Ｐゴシック" charset="0"/>
                <a:cs typeface="ＭＳ Ｐゴシック" charset="0"/>
              </a:rPr>
              <a:t>Musical Cards</a:t>
            </a:r>
          </a:p>
        </p:txBody>
      </p:sp>
    </p:spTree>
    <p:extLst>
      <p:ext uri="{BB962C8B-B14F-4D97-AF65-F5344CB8AC3E}">
        <p14:creationId xmlns:p14="http://schemas.microsoft.com/office/powerpoint/2010/main" val="2207503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Musical Cards</a:t>
            </a:r>
          </a:p>
        </p:txBody>
      </p:sp>
      <p:sp>
        <p:nvSpPr>
          <p:cNvPr id="706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On an index card write one of the 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Craft Knowledge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strategies you like the best and a short description of that strategy.</a:t>
            </a:r>
          </a:p>
        </p:txBody>
      </p:sp>
    </p:spTree>
    <p:extLst>
      <p:ext uri="{BB962C8B-B14F-4D97-AF65-F5344CB8AC3E}">
        <p14:creationId xmlns:p14="http://schemas.microsoft.com/office/powerpoint/2010/main" val="29030844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Musical Cards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63133"/>
            <a:ext cx="8229600" cy="51355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This activity is designed to help you become familiar with several topics, not necessarily to determine a winner.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Walk around the room shake hands and introduce yourself to people in the room and trade index cards. (model)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When the music stops, remain with that person.</a:t>
            </a:r>
          </a:p>
          <a:p>
            <a:pPr eaLnBrk="1" hangingPunct="1"/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Read each card and together </a:t>
            </a:r>
            <a:r>
              <a:rPr lang="en-US" sz="2800" dirty="0">
                <a:solidFill>
                  <a:schemeClr val="hlink"/>
                </a:solidFill>
                <a:latin typeface="Arial" charset="0"/>
                <a:ea typeface="ＭＳ Ｐゴシック" charset="0"/>
                <a:cs typeface="ＭＳ Ｐゴシック" charset="0"/>
              </a:rPr>
              <a:t>distribute 7 points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 between the two cards to represent the degree 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to which the strategy enhances student learning. Points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may awarded 7-0, 6-1, 5,2 or 4-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3</a:t>
            </a:r>
          </a:p>
          <a:p>
            <a:pPr eaLnBrk="1" hangingPunct="1"/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Write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the points awarded on the back of the card.</a:t>
            </a:r>
          </a:p>
        </p:txBody>
      </p:sp>
    </p:spTree>
    <p:extLst>
      <p:ext uri="{BB962C8B-B14F-4D97-AF65-F5344CB8AC3E}">
        <p14:creationId xmlns:p14="http://schemas.microsoft.com/office/powerpoint/2010/main" val="21169847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Continue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Trade </a:t>
            </a: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cards and walk around the room until the music stops again.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Share the information on the cards, assign points and trade cards.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After several rounds stop and add up the total number of points for each card.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>
                <a:latin typeface="Arial" charset="0"/>
                <a:ea typeface="ＭＳ Ｐゴシック" charset="0"/>
                <a:cs typeface="ＭＳ Ｐゴシック" charset="0"/>
              </a:rPr>
              <a:t>Cards with the highest point total do the best at meeting the desired criteria.</a:t>
            </a:r>
          </a:p>
        </p:txBody>
      </p:sp>
    </p:spTree>
    <p:extLst>
      <p:ext uri="{BB962C8B-B14F-4D97-AF65-F5344CB8AC3E}">
        <p14:creationId xmlns:p14="http://schemas.microsoft.com/office/powerpoint/2010/main" val="1553455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Password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person faces the screen or knows the word.  3-4 people face away and are trying to guess. </a:t>
            </a:r>
          </a:p>
          <a:p>
            <a:r>
              <a:rPr lang="en-US" dirty="0" smtClean="0"/>
              <a:t>Let’s try – I will give the category, the “clue giver” will try to get their group through the list as fast as possible.</a:t>
            </a:r>
          </a:p>
          <a:p>
            <a:r>
              <a:rPr lang="en-US" dirty="0" smtClean="0"/>
              <a:t>Ready?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2809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7772400" cy="1470025"/>
          </a:xfrm>
        </p:spPr>
        <p:txBody>
          <a:bodyPr/>
          <a:lstStyle/>
          <a:p>
            <a:r>
              <a:rPr lang="en-US" sz="6000" dirty="0" smtClean="0">
                <a:latin typeface="Arial" charset="0"/>
                <a:ea typeface="ＭＳ Ｐゴシック" charset="0"/>
                <a:cs typeface="ＭＳ Ｐゴシック" charset="0"/>
              </a:rPr>
              <a:t>Presidents</a:t>
            </a:r>
            <a:endParaRPr lang="en-US" sz="60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38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400800" cy="3657600"/>
          </a:xfrm>
        </p:spPr>
        <p:txBody>
          <a:bodyPr/>
          <a:lstStyle/>
          <a:p>
            <a:r>
              <a:rPr lang="en-US" sz="2400" dirty="0" smtClean="0">
                <a:solidFill>
                  <a:srgbClr val="7F7F7F"/>
                </a:solidFill>
                <a:latin typeface="Arial" charset="0"/>
                <a:ea typeface="ＭＳ Ｐゴシック" charset="0"/>
                <a:cs typeface="ＭＳ Ｐゴシック" charset="0"/>
              </a:rPr>
              <a:t>Lincoln</a:t>
            </a:r>
            <a:endParaRPr lang="en-US" sz="2400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400" dirty="0" smtClean="0">
                <a:solidFill>
                  <a:srgbClr val="7F7F7F"/>
                </a:solidFill>
                <a:latin typeface="Arial" charset="0"/>
                <a:ea typeface="ＭＳ Ｐゴシック" charset="0"/>
                <a:cs typeface="ＭＳ Ｐゴシック" charset="0"/>
              </a:rPr>
              <a:t>Washington</a:t>
            </a:r>
            <a:endParaRPr lang="en-US" sz="2400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400" dirty="0" smtClean="0">
                <a:solidFill>
                  <a:srgbClr val="7F7F7F"/>
                </a:solidFill>
                <a:latin typeface="Arial" charset="0"/>
                <a:ea typeface="ＭＳ Ｐゴシック" charset="0"/>
                <a:cs typeface="ＭＳ Ｐゴシック" charset="0"/>
              </a:rPr>
              <a:t>Jackson</a:t>
            </a:r>
            <a:endParaRPr lang="en-US" sz="2400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400" dirty="0" smtClean="0">
                <a:solidFill>
                  <a:srgbClr val="7F7F7F"/>
                </a:solidFill>
                <a:latin typeface="Arial" charset="0"/>
                <a:ea typeface="ＭＳ Ｐゴシック" charset="0"/>
                <a:cs typeface="ＭＳ Ｐゴシック" charset="0"/>
              </a:rPr>
              <a:t>Wilson</a:t>
            </a:r>
            <a:endParaRPr lang="en-US" sz="2400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400" dirty="0" smtClean="0">
                <a:solidFill>
                  <a:srgbClr val="7F7F7F"/>
                </a:solidFill>
                <a:latin typeface="Arial" charset="0"/>
                <a:ea typeface="ＭＳ Ｐゴシック" charset="0"/>
                <a:cs typeface="ＭＳ Ｐゴシック" charset="0"/>
              </a:rPr>
              <a:t>Ford</a:t>
            </a:r>
            <a:endParaRPr lang="en-US" sz="2400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400" dirty="0" smtClean="0">
                <a:solidFill>
                  <a:srgbClr val="7F7F7F"/>
                </a:solidFill>
                <a:latin typeface="Arial" charset="0"/>
                <a:ea typeface="ＭＳ Ｐゴシック" charset="0"/>
                <a:cs typeface="ＭＳ Ｐゴシック" charset="0"/>
              </a:rPr>
              <a:t>Carter</a:t>
            </a:r>
            <a:endParaRPr lang="en-US" sz="2400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2400" dirty="0" smtClean="0">
                <a:solidFill>
                  <a:srgbClr val="7F7F7F"/>
                </a:solidFill>
                <a:latin typeface="Arial" charset="0"/>
                <a:ea typeface="ＭＳ Ｐゴシック" charset="0"/>
                <a:cs typeface="ＭＳ Ｐゴシック" charset="0"/>
              </a:rPr>
              <a:t>Clinton</a:t>
            </a:r>
            <a:endParaRPr lang="en-US" sz="2400" dirty="0">
              <a:solidFill>
                <a:srgbClr val="7F7F7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9940" name="Picture 9" descr="MRL logo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867400"/>
            <a:ext cx="13176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3772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iPad</a:t>
            </a:r>
            <a:r>
              <a:rPr lang="en-US" dirty="0" smtClean="0"/>
              <a:t>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</a:p>
          <a:p>
            <a:r>
              <a:rPr lang="en-US" dirty="0" smtClean="0"/>
              <a:t>Apps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1494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-200025"/>
            <a:ext cx="7543800" cy="2105025"/>
          </a:xfrm>
        </p:spPr>
        <p:txBody>
          <a:bodyPr/>
          <a:lstStyle/>
          <a:p>
            <a:pPr eaLnBrk="1" hangingPunct="1"/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2-1 Activity</a:t>
            </a:r>
            <a:br>
              <a:rPr lang="en-US" b="1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b="1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1905000"/>
            <a:ext cx="7543800" cy="5334000"/>
          </a:xfrm>
        </p:spPr>
        <p:txBody>
          <a:bodyPr/>
          <a:lstStyle/>
          <a:p>
            <a:pPr eaLnBrk="1" hangingPunct="1"/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2 things that you learned, pondered, or thought differently about:</a:t>
            </a:r>
          </a:p>
          <a:p>
            <a:pPr eaLnBrk="1" hangingPunct="1"/>
            <a:endParaRPr lang="en-US" b="1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b="1">
                <a:latin typeface="Arial" charset="0"/>
                <a:ea typeface="ＭＳ Ｐゴシック" charset="0"/>
                <a:cs typeface="ＭＳ Ｐゴシック" charset="0"/>
              </a:rPr>
              <a:t>1 thing you will do based on this information:</a:t>
            </a:r>
          </a:p>
          <a:p>
            <a:pPr eaLnBrk="1" hangingPunct="1"/>
            <a:endParaRPr lang="en-US" b="1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817435"/>
      </p:ext>
    </p:extLst>
  </p:cSld>
  <p:clrMapOvr>
    <a:masterClrMapping/>
  </p:clrMapOvr>
  <p:transition xmlns:p14="http://schemas.microsoft.com/office/powerpoint/2010/main">
    <p:random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will you try in your classroom?</a:t>
            </a:r>
          </a:p>
          <a:p>
            <a:r>
              <a:rPr lang="en-US" dirty="0" smtClean="0"/>
              <a:t>What will we be expected to report next time?</a:t>
            </a:r>
          </a:p>
          <a:p>
            <a:r>
              <a:rPr lang="en-US" dirty="0" smtClean="0"/>
              <a:t>Next Session: April 20</a:t>
            </a:r>
          </a:p>
        </p:txBody>
      </p:sp>
    </p:spTree>
    <p:extLst>
      <p:ext uri="{BB962C8B-B14F-4D97-AF65-F5344CB8AC3E}">
        <p14:creationId xmlns:p14="http://schemas.microsoft.com/office/powerpoint/2010/main" val="1724056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4091712"/>
              </p:ext>
            </p:extLst>
          </p:nvPr>
        </p:nvGraphicFramePr>
        <p:xfrm>
          <a:off x="133648" y="190500"/>
          <a:ext cx="8845252" cy="640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4" name="Document" r:id="rId3" imgW="9512300" imgH="7188200" progId="Word.Document.12">
                  <p:embed/>
                </p:oleObj>
              </mc:Choice>
              <mc:Fallback>
                <p:oleObj name="Document" r:id="rId3" imgW="9512300" imgH="7188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648" y="190500"/>
                        <a:ext cx="8845252" cy="640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715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Consider: </a:t>
            </a:r>
          </a:p>
          <a:p>
            <a:pPr lvl="1"/>
            <a:r>
              <a:rPr lang="en-US" sz="3200" dirty="0" smtClean="0"/>
              <a:t>Affirmations: What did I see that validates what I do?</a:t>
            </a:r>
          </a:p>
          <a:p>
            <a:pPr lvl="1"/>
            <a:r>
              <a:rPr lang="en-US" sz="3200" dirty="0" smtClean="0"/>
              <a:t>Questions:  What questions did this generate about what I’m doing in my classroom?</a:t>
            </a:r>
          </a:p>
          <a:p>
            <a:pPr lvl="1"/>
            <a:r>
              <a:rPr lang="en-US" sz="3200" dirty="0" smtClean="0"/>
              <a:t>Applications: What’s one thing I might try in my classroom?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17157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Teaching is complex</a:t>
            </a:r>
          </a:p>
          <a:p>
            <a:pPr lvl="0"/>
            <a:r>
              <a:rPr lang="en-US" dirty="0" smtClean="0"/>
              <a:t>The model should be “robust” enough to capture this complexity – 41 strategies</a:t>
            </a:r>
          </a:p>
          <a:p>
            <a:pPr lvl="0"/>
            <a:r>
              <a:rPr lang="en-US" b="1" dirty="0" smtClean="0"/>
              <a:t>Teachers need not do them all</a:t>
            </a:r>
          </a:p>
          <a:p>
            <a:pPr lvl="0"/>
            <a:r>
              <a:rPr lang="en-US" b="1" dirty="0" smtClean="0"/>
              <a:t>Gains are incremental - get better at a few each year</a:t>
            </a:r>
          </a:p>
          <a:p>
            <a:pPr lvl="0"/>
            <a:r>
              <a:rPr lang="en-US" dirty="0" smtClean="0"/>
              <a:t>Feedback using a common language of instruction is critical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295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Segments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“Thin slices” of instruction</a:t>
            </a:r>
          </a:p>
          <a:p>
            <a:pPr lvl="1"/>
            <a:r>
              <a:rPr lang="en-US" dirty="0" smtClean="0"/>
              <a:t>Those involving routines</a:t>
            </a:r>
          </a:p>
          <a:p>
            <a:pPr lvl="1"/>
            <a:r>
              <a:rPr lang="en-US" dirty="0" smtClean="0"/>
              <a:t>Those involving content</a:t>
            </a:r>
          </a:p>
          <a:p>
            <a:pPr lvl="1"/>
            <a:r>
              <a:rPr lang="en-US" dirty="0" smtClean="0"/>
              <a:t>Those enacted on the spot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160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00400" y="2325688"/>
            <a:ext cx="3352800" cy="701675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Learning Goals and Feedback</a:t>
            </a:r>
          </a:p>
          <a:p>
            <a:pPr algn="ctr">
              <a:defRPr/>
            </a:pP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Rules and Procedures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19400" y="1905000"/>
            <a:ext cx="3962400" cy="485775"/>
          </a:xfrm>
          <a:prstGeom prst="rect">
            <a:avLst/>
          </a:prstGeom>
          <a:solidFill>
            <a:srgbClr val="0099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 INVOLVES ROUTINES</a:t>
            </a:r>
          </a:p>
        </p:txBody>
      </p:sp>
      <p:sp>
        <p:nvSpPr>
          <p:cNvPr id="80909" name="TextBox 14"/>
          <p:cNvSpPr txBox="1">
            <a:spLocks noChangeArrowheads="1"/>
          </p:cNvSpPr>
          <p:nvPr/>
        </p:nvSpPr>
        <p:spPr bwMode="auto">
          <a:xfrm>
            <a:off x="2971800" y="533400"/>
            <a:ext cx="3200400" cy="860425"/>
          </a:xfrm>
          <a:prstGeom prst="rect">
            <a:avLst/>
          </a:prstGeom>
          <a:solidFill>
            <a:srgbClr val="CC3300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 ENACTED ON THE SPOT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355725" y="1143000"/>
            <a:ext cx="6645275" cy="5056188"/>
            <a:chOff x="1051689" y="1828759"/>
            <a:chExt cx="6644511" cy="5056844"/>
          </a:xfrm>
        </p:grpSpPr>
        <p:sp>
          <p:nvSpPr>
            <p:cNvPr id="13" name="TextBox 12"/>
            <p:cNvSpPr txBox="1"/>
            <p:nvPr/>
          </p:nvSpPr>
          <p:spPr bwMode="auto">
            <a:xfrm>
              <a:off x="1067562" y="1828759"/>
              <a:ext cx="6628638" cy="396926"/>
            </a:xfrm>
            <a:prstGeom prst="rect">
              <a:avLst/>
            </a:prstGeom>
            <a:solidFill>
              <a:srgbClr val="CC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Student Engagement</a:t>
              </a: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1067562" y="6488677"/>
              <a:ext cx="6628638" cy="396926"/>
            </a:xfrm>
            <a:prstGeom prst="rect">
              <a:avLst/>
            </a:prstGeom>
            <a:solidFill>
              <a:srgbClr val="CC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High Expectations</a:t>
              </a:r>
            </a:p>
          </p:txBody>
        </p:sp>
        <p:sp>
          <p:nvSpPr>
            <p:cNvPr id="15" name="TextBox 14"/>
            <p:cNvSpPr txBox="1"/>
            <p:nvPr/>
          </p:nvSpPr>
          <p:spPr bwMode="auto">
            <a:xfrm rot="16200000">
              <a:off x="-1188612" y="4111929"/>
              <a:ext cx="4877433" cy="396829"/>
            </a:xfrm>
            <a:prstGeom prst="rect">
              <a:avLst/>
            </a:prstGeom>
            <a:solidFill>
              <a:srgbClr val="CC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    </a:t>
              </a:r>
              <a:r>
                <a:rPr 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Teacher/Student Relationships</a:t>
              </a:r>
            </a:p>
          </p:txBody>
        </p:sp>
        <p:sp>
          <p:nvSpPr>
            <p:cNvPr id="16" name="TextBox 15"/>
            <p:cNvSpPr txBox="1"/>
            <p:nvPr/>
          </p:nvSpPr>
          <p:spPr bwMode="auto">
            <a:xfrm rot="5400000">
              <a:off x="5209902" y="4372313"/>
              <a:ext cx="4572593" cy="396829"/>
            </a:xfrm>
            <a:prstGeom prst="rect">
              <a:avLst/>
            </a:prstGeom>
            <a:solidFill>
              <a:srgbClr val="CC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Adherence to Rules and Procedures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638800" y="4546600"/>
            <a:ext cx="1524000" cy="825500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600">
                <a:latin typeface="Calibri" charset="0"/>
                <a:ea typeface="ＭＳ Ｐゴシック" charset="-128"/>
                <a:cs typeface="ＭＳ Ｐゴシック" charset="-128"/>
              </a:rPr>
              <a:t>Generating/ Testing Hypotheses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62400" y="4572000"/>
            <a:ext cx="1371600" cy="91598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800">
                <a:latin typeface="Calibri" charset="0"/>
                <a:ea typeface="ＭＳ Ｐゴシック" charset="-128"/>
                <a:cs typeface="ＭＳ Ｐゴシック" charset="-128"/>
              </a:rPr>
              <a:t>Practicing and Deepening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28800" y="4495800"/>
            <a:ext cx="1828800" cy="581025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600">
                <a:latin typeface="Calibri" charset="0"/>
                <a:ea typeface="ＭＳ Ｐゴシック" charset="-128"/>
                <a:cs typeface="ＭＳ Ｐゴシック" charset="-128"/>
              </a:rPr>
              <a:t>Interacting With New Knowledge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410200" y="4114800"/>
            <a:ext cx="6858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4419600" y="4191000"/>
            <a:ext cx="609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859" name="TextBox 19"/>
          <p:cNvSpPr txBox="1">
            <a:spLocks noChangeArrowheads="1"/>
          </p:cNvSpPr>
          <p:nvPr/>
        </p:nvSpPr>
        <p:spPr bwMode="auto">
          <a:xfrm>
            <a:off x="1219200" y="0"/>
            <a:ext cx="6553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Calibri" charset="0"/>
                <a:ea typeface="ＭＳ Ｐゴシック" charset="-128"/>
                <a:cs typeface="ＭＳ Ｐゴシック" charset="-128"/>
              </a:rPr>
              <a:t>The Art and Science of Teaching</a:t>
            </a:r>
          </a:p>
          <a:p>
            <a:pPr algn="ctr">
              <a:spcBef>
                <a:spcPct val="50000"/>
              </a:spcBef>
            </a:pPr>
            <a:endParaRPr lang="en-US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0800000" flipV="1">
            <a:off x="2971800" y="3962400"/>
            <a:ext cx="13716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3" name="TextBox 22"/>
          <p:cNvSpPr txBox="1"/>
          <p:nvPr/>
        </p:nvSpPr>
        <p:spPr>
          <a:xfrm>
            <a:off x="2743200" y="3284538"/>
            <a:ext cx="4038600" cy="850900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oli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b="1">
                <a:latin typeface="Calibri" charset="0"/>
                <a:ea typeface="ＭＳ Ｐゴシック" charset="-128"/>
                <a:cs typeface="ＭＳ Ｐゴシック" charset="-128"/>
              </a:rPr>
              <a:t>ADDRESSES CONTENT IN SPECIFIC WAYS</a:t>
            </a:r>
          </a:p>
        </p:txBody>
      </p:sp>
    </p:spTree>
    <p:extLst>
      <p:ext uri="{BB962C8B-B14F-4D97-AF65-F5344CB8AC3E}">
        <p14:creationId xmlns:p14="http://schemas.microsoft.com/office/powerpoint/2010/main" val="16551265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80909" grpId="0" animBg="1"/>
      <p:bldP spid="18" grpId="0" animBg="1"/>
      <p:bldP spid="19" grpId="0" animBg="1"/>
      <p:bldP spid="20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Segments Involving Routine Events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Design Question #6 What </a:t>
            </a:r>
            <a:r>
              <a:rPr lang="en-US" b="1" dirty="0"/>
              <a:t>will I do to establish and maintain classroom rules and procedures?</a:t>
            </a:r>
            <a:endParaRPr lang="en-US" dirty="0"/>
          </a:p>
          <a:p>
            <a:pPr lvl="0"/>
            <a:r>
              <a:rPr lang="en-US" dirty="0"/>
              <a:t>What do I typically do to establish and maintain classroom rules and procedures?</a:t>
            </a:r>
          </a:p>
          <a:p>
            <a:r>
              <a:rPr lang="en-US" dirty="0"/>
              <a:t>What do I typically do to organize the physical layout of the classroom?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365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1612</Words>
  <Application>Microsoft Macintosh PowerPoint</Application>
  <PresentationFormat>On-screen Show (4:3)</PresentationFormat>
  <Paragraphs>252</Paragraphs>
  <Slides>38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Office Theme</vt:lpstr>
      <vt:lpstr>Document</vt:lpstr>
      <vt:lpstr>Centennial Public School</vt:lpstr>
      <vt:lpstr>Team Discussions</vt:lpstr>
      <vt:lpstr>Resources</vt:lpstr>
      <vt:lpstr>PowerPoint Presentation</vt:lpstr>
      <vt:lpstr>Video Rounds</vt:lpstr>
      <vt:lpstr>Presumptions</vt:lpstr>
      <vt:lpstr>Lesson Segments</vt:lpstr>
      <vt:lpstr>PowerPoint Presentation</vt:lpstr>
      <vt:lpstr>Lesson Segments Involving Routine Events </vt:lpstr>
      <vt:lpstr>Establish  Rules &amp; Procedures</vt:lpstr>
      <vt:lpstr>If you want routines  they must be explicitly taught.  </vt:lpstr>
      <vt:lpstr>PowerPoint Presentation</vt:lpstr>
      <vt:lpstr>Front Load Expected Behaviors</vt:lpstr>
      <vt:lpstr>Teach Expected Behaviors: Five Steps for Getting Kids Ready</vt:lpstr>
      <vt:lpstr>Flexible Grouping</vt:lpstr>
      <vt:lpstr>Things to keep in mind…</vt:lpstr>
      <vt:lpstr>Base Group </vt:lpstr>
      <vt:lpstr>Clock Partners</vt:lpstr>
      <vt:lpstr>Clock Partners</vt:lpstr>
      <vt:lpstr>Pair – Random Split</vt:lpstr>
      <vt:lpstr>Pair- Random - Split</vt:lpstr>
      <vt:lpstr>Wagon Wheel</vt:lpstr>
      <vt:lpstr>Lesson Segments Enacted on the Spot </vt:lpstr>
      <vt:lpstr>Line Up</vt:lpstr>
      <vt:lpstr> TABOO</vt:lpstr>
      <vt:lpstr>Let’s play</vt:lpstr>
      <vt:lpstr>PowerPoint Presentation</vt:lpstr>
      <vt:lpstr>PowerPoint Presentation</vt:lpstr>
      <vt:lpstr>Get One, Give One</vt:lpstr>
      <vt:lpstr>Musical Cards</vt:lpstr>
      <vt:lpstr>Musical Cards</vt:lpstr>
      <vt:lpstr>Musical Cards</vt:lpstr>
      <vt:lpstr>Continue</vt:lpstr>
      <vt:lpstr>Group Password</vt:lpstr>
      <vt:lpstr>Presidents</vt:lpstr>
      <vt:lpstr>iPad Resources</vt:lpstr>
      <vt:lpstr>2-1 Activity </vt:lpstr>
      <vt:lpstr>Team Discussions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Lenny VerMaas</dc:creator>
  <cp:lastModifiedBy>Toby Boss</cp:lastModifiedBy>
  <cp:revision>53</cp:revision>
  <dcterms:created xsi:type="dcterms:W3CDTF">2011-12-21T20:07:24Z</dcterms:created>
  <dcterms:modified xsi:type="dcterms:W3CDTF">2012-03-12T14:18:29Z</dcterms:modified>
</cp:coreProperties>
</file>